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9" r:id="rId3"/>
    <p:sldId id="273" r:id="rId4"/>
    <p:sldId id="263" r:id="rId5"/>
    <p:sldId id="270" r:id="rId6"/>
    <p:sldId id="271" r:id="rId7"/>
    <p:sldId id="272" r:id="rId8"/>
    <p:sldId id="274" r:id="rId9"/>
    <p:sldId id="268" r:id="rId10"/>
    <p:sldId id="275" r:id="rId11"/>
    <p:sldId id="276" r:id="rId12"/>
    <p:sldId id="277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/>
    <p:restoredTop sz="96327"/>
  </p:normalViewPr>
  <p:slideViewPr>
    <p:cSldViewPr snapToGrid="0">
      <p:cViewPr varScale="1">
        <p:scale>
          <a:sx n="153" d="100"/>
          <a:sy n="153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52-2142-A0A3-B407FB8C0766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52-2142-A0A3-B407FB8C0766}"/>
              </c:ext>
            </c:extLst>
          </c:dPt>
          <c:dLbls>
            <c:dLbl>
              <c:idx val="0"/>
              <c:layout>
                <c:manualLayout>
                  <c:x val="8.0647192074108698E-2"/>
                  <c:y val="8.6046650060663366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52-2142-A0A3-B407FB8C0766}"/>
                </c:ext>
              </c:extLst>
            </c:dLbl>
            <c:dLbl>
              <c:idx val="1"/>
              <c:layout>
                <c:manualLayout>
                  <c:x val="-9.7332818020476025E-2"/>
                  <c:y val="-4.9169514320379096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52-2142-A0A3-B407FB8C07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944</c:v>
                </c:pt>
                <c:pt idx="1">
                  <c:v>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52-2142-A0A3-B407FB8C07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030922056010698"/>
          <c:y val="0.4371278712262035"/>
          <c:w val="0.14394490828977349"/>
          <c:h val="0.12741341614803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4F2167A-7A69-AB99-BF3E-1CCAA3D2E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47844" y="5409697"/>
            <a:ext cx="1249233" cy="12582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74875C-93A7-2B34-9073-A4584C6D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347" y="1709738"/>
            <a:ext cx="662716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C399E6A-AE4E-5DDE-A2FB-221155D1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2347" y="4589463"/>
            <a:ext cx="662717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F0BABB-F690-9878-414F-074FA648AF6D}"/>
              </a:ext>
            </a:extLst>
          </p:cNvPr>
          <p:cNvCxnSpPr>
            <a:cxnSpLocks/>
          </p:cNvCxnSpPr>
          <p:nvPr userDrawn="1"/>
        </p:nvCxnSpPr>
        <p:spPr>
          <a:xfrm>
            <a:off x="4676503" y="4562475"/>
            <a:ext cx="6893013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5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97C6-4ADE-77B7-3279-43A22712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BA2A-FA94-A0E5-4ACE-6B2C95C6C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9F25D-8ACB-8B7A-4B98-52F41C50B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25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280" y="1709738"/>
            <a:ext cx="66271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280" y="4589463"/>
            <a:ext cx="66271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DD87A3C-26F4-CB51-8C92-D0F2F9C19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407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660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2F63-25C6-3D15-9445-B7F07FBE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5A7B-F7AF-EDD6-123E-2600C8AE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4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B54E-FD6B-D26F-EF9D-17D187B9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3865-D8C0-222B-A154-8DDC71672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C7A7C-EE2B-7763-9D16-4B626E02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408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9625-8E4C-4710-1D10-A1DBC062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7EFA-B99A-AEFA-B2D8-647FD212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0E605-8044-A66C-B8ED-26C9FEB71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62158-164E-3310-14D2-C1A3C4BD6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95A96-76BE-205E-A772-81AED829B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8528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4D44-C6E3-1E1F-6259-55B55248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2655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22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3177-CB3C-EC20-1BF1-A19B4C65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4E9A-97FD-5CAB-EEFB-F5407869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75561-9214-7F50-A4FF-1A08EF5B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7177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97C6-4ADE-77B7-3279-43A22712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BA2A-FA94-A0E5-4ACE-6B2C95C6C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9F25D-8ACB-8B7A-4B98-52F41C50B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10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280" y="1709738"/>
            <a:ext cx="66271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280" y="4589463"/>
            <a:ext cx="66271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540DF0C-BE0E-9A26-0D7B-CBCA5B21E4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407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48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2F63-25C6-3D15-9445-B7F07FBE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5A7B-F7AF-EDD6-123E-2600C8AE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7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B54E-FD6B-D26F-EF9D-17D187B9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3865-D8C0-222B-A154-8DDC71672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C7A7C-EE2B-7763-9D16-4B626E02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681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9625-8E4C-4710-1D10-A1DBC062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7EFA-B99A-AEFA-B2D8-647FD212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0E605-8044-A66C-B8ED-26C9FEB71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62158-164E-3310-14D2-C1A3C4BD6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95A96-76BE-205E-A772-81AED829B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007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4D44-C6E3-1E1F-6259-55B55248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28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3177-CB3C-EC20-1BF1-A19B4C65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4E9A-97FD-5CAB-EEFB-F5407869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75561-9214-7F50-A4FF-1A08EF5B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58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E8C5E-1B28-EB5B-A3E4-B8164366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C205-99C8-5E8D-49CF-5FDB72662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6E09DD6-E37A-A0FF-0B6E-2E6C2C578A7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644349" y="5409697"/>
            <a:ext cx="1252728" cy="12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8" r:id="rId4"/>
    <p:sldLayoutId id="214748365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https://geekymedics.com/wp-content/uploads/2011/05/CTG-Baseline-Heart-Rate-1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BDB0-E78B-CBF0-13C7-22084B07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Fetal Cardiotocograph (CTG)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E28A9-471D-CAF2-6A72-BDBDEA9BC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Kate </a:t>
            </a:r>
            <a:r>
              <a:rPr lang="en-US" dirty="0" err="1"/>
              <a:t>Stadelman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65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344D-1D8A-A180-D46E-8ED69FD6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&amp;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C7A2F-DFA2-559E-6C14-C34597A91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361" y="1681163"/>
            <a:ext cx="5157787" cy="61009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9EFF5-843E-B4A4-1074-3BD23AC67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361" y="2291256"/>
            <a:ext cx="5157787" cy="1566042"/>
          </a:xfrm>
        </p:spPr>
        <p:txBody>
          <a:bodyPr/>
          <a:lstStyle/>
          <a:p>
            <a:r>
              <a:rPr lang="en-US" sz="2800" dirty="0"/>
              <a:t>Initial model is overfitted</a:t>
            </a:r>
          </a:p>
          <a:p>
            <a:r>
              <a:rPr lang="en-US" sz="2800" dirty="0"/>
              <a:t>Poor Recall &amp; F1-Scores, likely due to output class imbalance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EC27E9E-3787-768F-7147-DD0379CE9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76540"/>
              </p:ext>
            </p:extLst>
          </p:nvPr>
        </p:nvGraphicFramePr>
        <p:xfrm>
          <a:off x="605361" y="4224104"/>
          <a:ext cx="5626640" cy="110880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09953">
                  <a:extLst>
                    <a:ext uri="{9D8B030D-6E8A-4147-A177-3AD203B41FA5}">
                      <a16:colId xmlns:a16="http://schemas.microsoft.com/office/drawing/2014/main" val="1127185603"/>
                    </a:ext>
                  </a:extLst>
                </a:gridCol>
                <a:gridCol w="1243346">
                  <a:extLst>
                    <a:ext uri="{9D8B030D-6E8A-4147-A177-3AD203B41FA5}">
                      <a16:colId xmlns:a16="http://schemas.microsoft.com/office/drawing/2014/main" val="4016444573"/>
                    </a:ext>
                  </a:extLst>
                </a:gridCol>
                <a:gridCol w="1202580">
                  <a:extLst>
                    <a:ext uri="{9D8B030D-6E8A-4147-A177-3AD203B41FA5}">
                      <a16:colId xmlns:a16="http://schemas.microsoft.com/office/drawing/2014/main" val="3340043024"/>
                    </a:ext>
                  </a:extLst>
                </a:gridCol>
                <a:gridCol w="866266">
                  <a:extLst>
                    <a:ext uri="{9D8B030D-6E8A-4147-A177-3AD203B41FA5}">
                      <a16:colId xmlns:a16="http://schemas.microsoft.com/office/drawing/2014/main" val="3623611664"/>
                    </a:ext>
                  </a:extLst>
                </a:gridCol>
                <a:gridCol w="1304495">
                  <a:extLst>
                    <a:ext uri="{9D8B030D-6E8A-4147-A177-3AD203B41FA5}">
                      <a16:colId xmlns:a16="http://schemas.microsoft.com/office/drawing/2014/main" val="1315460406"/>
                    </a:ext>
                  </a:extLst>
                </a:gridCol>
              </a:tblGrid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ROC 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91446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2096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0.796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0.677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38196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4D2C259-0115-8A96-930A-B021C246A973}"/>
              </a:ext>
            </a:extLst>
          </p:cNvPr>
          <p:cNvSpPr txBox="1">
            <a:spLocks/>
          </p:cNvSpPr>
          <p:nvPr/>
        </p:nvSpPr>
        <p:spPr>
          <a:xfrm>
            <a:off x="605361" y="3766869"/>
            <a:ext cx="5577840" cy="4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Baseline Model Scores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9FC4F5-B94E-E017-4B0B-2F73A536B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38" y="3459878"/>
            <a:ext cx="5220442" cy="1894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56645-40C6-D2DA-44BD-F01ADE2D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058" y="2217076"/>
            <a:ext cx="4505802" cy="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3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344D-1D8A-A180-D46E-8ED69FD6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&amp;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C7A2F-DFA2-559E-6C14-C34597A91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361" y="1681163"/>
            <a:ext cx="5157787" cy="61009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9EFF5-843E-B4A4-1074-3BD23AC67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361" y="2291256"/>
            <a:ext cx="5157787" cy="1566042"/>
          </a:xfrm>
        </p:spPr>
        <p:txBody>
          <a:bodyPr/>
          <a:lstStyle/>
          <a:p>
            <a:r>
              <a:rPr lang="en-US" sz="2800" dirty="0"/>
              <a:t>Poor Recall &amp; F1-Scores, likely due to output class imbalance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EC27E9E-3787-768F-7147-DD0379CE9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851955"/>
              </p:ext>
            </p:extLst>
          </p:nvPr>
        </p:nvGraphicFramePr>
        <p:xfrm>
          <a:off x="605361" y="4224528"/>
          <a:ext cx="5626640" cy="110880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09953">
                  <a:extLst>
                    <a:ext uri="{9D8B030D-6E8A-4147-A177-3AD203B41FA5}">
                      <a16:colId xmlns:a16="http://schemas.microsoft.com/office/drawing/2014/main" val="1127185603"/>
                    </a:ext>
                  </a:extLst>
                </a:gridCol>
                <a:gridCol w="1243346">
                  <a:extLst>
                    <a:ext uri="{9D8B030D-6E8A-4147-A177-3AD203B41FA5}">
                      <a16:colId xmlns:a16="http://schemas.microsoft.com/office/drawing/2014/main" val="4016444573"/>
                    </a:ext>
                  </a:extLst>
                </a:gridCol>
                <a:gridCol w="1202580">
                  <a:extLst>
                    <a:ext uri="{9D8B030D-6E8A-4147-A177-3AD203B41FA5}">
                      <a16:colId xmlns:a16="http://schemas.microsoft.com/office/drawing/2014/main" val="3340043024"/>
                    </a:ext>
                  </a:extLst>
                </a:gridCol>
                <a:gridCol w="866266">
                  <a:extLst>
                    <a:ext uri="{9D8B030D-6E8A-4147-A177-3AD203B41FA5}">
                      <a16:colId xmlns:a16="http://schemas.microsoft.com/office/drawing/2014/main" val="3623611664"/>
                    </a:ext>
                  </a:extLst>
                </a:gridCol>
                <a:gridCol w="1304495">
                  <a:extLst>
                    <a:ext uri="{9D8B030D-6E8A-4147-A177-3AD203B41FA5}">
                      <a16:colId xmlns:a16="http://schemas.microsoft.com/office/drawing/2014/main" val="1315460406"/>
                    </a:ext>
                  </a:extLst>
                </a:gridCol>
              </a:tblGrid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ROC 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91446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2096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0.472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38196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4D2C259-0115-8A96-930A-B021C246A973}"/>
              </a:ext>
            </a:extLst>
          </p:cNvPr>
          <p:cNvSpPr txBox="1">
            <a:spLocks/>
          </p:cNvSpPr>
          <p:nvPr/>
        </p:nvSpPr>
        <p:spPr>
          <a:xfrm>
            <a:off x="603504" y="3767328"/>
            <a:ext cx="5577840" cy="4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Baseline Model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56260-D8DA-5F13-3974-28C1E23B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478" y="2113198"/>
            <a:ext cx="3887907" cy="1193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35B34-6746-E9B9-E948-9E869D359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695" y="3650169"/>
            <a:ext cx="5197475" cy="16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5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344D-1D8A-A180-D46E-8ED69FD6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&amp;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C7A2F-DFA2-559E-6C14-C34597A91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361" y="1681163"/>
            <a:ext cx="5157787" cy="61009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K-Nearest Neighbors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9EFF5-843E-B4A4-1074-3BD23AC67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361" y="2291256"/>
            <a:ext cx="5157787" cy="1566042"/>
          </a:xfrm>
        </p:spPr>
        <p:txBody>
          <a:bodyPr/>
          <a:lstStyle/>
          <a:p>
            <a:r>
              <a:rPr lang="en-US" sz="2800" dirty="0"/>
              <a:t>Poor Recall &amp; F1-Scores, likely due to output class imbalance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EC27E9E-3787-768F-7147-DD0379CE9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621421"/>
              </p:ext>
            </p:extLst>
          </p:nvPr>
        </p:nvGraphicFramePr>
        <p:xfrm>
          <a:off x="605361" y="4224528"/>
          <a:ext cx="5626640" cy="110880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09953">
                  <a:extLst>
                    <a:ext uri="{9D8B030D-6E8A-4147-A177-3AD203B41FA5}">
                      <a16:colId xmlns:a16="http://schemas.microsoft.com/office/drawing/2014/main" val="1127185603"/>
                    </a:ext>
                  </a:extLst>
                </a:gridCol>
                <a:gridCol w="1243346">
                  <a:extLst>
                    <a:ext uri="{9D8B030D-6E8A-4147-A177-3AD203B41FA5}">
                      <a16:colId xmlns:a16="http://schemas.microsoft.com/office/drawing/2014/main" val="4016444573"/>
                    </a:ext>
                  </a:extLst>
                </a:gridCol>
                <a:gridCol w="1202580">
                  <a:extLst>
                    <a:ext uri="{9D8B030D-6E8A-4147-A177-3AD203B41FA5}">
                      <a16:colId xmlns:a16="http://schemas.microsoft.com/office/drawing/2014/main" val="3340043024"/>
                    </a:ext>
                  </a:extLst>
                </a:gridCol>
                <a:gridCol w="866266">
                  <a:extLst>
                    <a:ext uri="{9D8B030D-6E8A-4147-A177-3AD203B41FA5}">
                      <a16:colId xmlns:a16="http://schemas.microsoft.com/office/drawing/2014/main" val="3623611664"/>
                    </a:ext>
                  </a:extLst>
                </a:gridCol>
                <a:gridCol w="1304495">
                  <a:extLst>
                    <a:ext uri="{9D8B030D-6E8A-4147-A177-3AD203B41FA5}">
                      <a16:colId xmlns:a16="http://schemas.microsoft.com/office/drawing/2014/main" val="1315460406"/>
                    </a:ext>
                  </a:extLst>
                </a:gridCol>
              </a:tblGrid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ROC 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91446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0.544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0.636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2096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38196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4D2C259-0115-8A96-930A-B021C246A973}"/>
              </a:ext>
            </a:extLst>
          </p:cNvPr>
          <p:cNvSpPr txBox="1">
            <a:spLocks/>
          </p:cNvSpPr>
          <p:nvPr/>
        </p:nvSpPr>
        <p:spPr>
          <a:xfrm>
            <a:off x="603504" y="3767328"/>
            <a:ext cx="5577840" cy="4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Baseline Model Scores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176D7-A9AE-D59E-968C-4C9E2836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101" y="2085202"/>
            <a:ext cx="2934081" cy="832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CB966-878E-416D-1BC7-90CB5CFC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09" y="3287004"/>
            <a:ext cx="5428466" cy="20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4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D135-21C8-9491-0E0C-85D68C6E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AB49D6-3389-5C00-DE47-1720EF4A8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855098"/>
              </p:ext>
            </p:extLst>
          </p:nvPr>
        </p:nvGraphicFramePr>
        <p:xfrm>
          <a:off x="554424" y="4411171"/>
          <a:ext cx="6907925" cy="14784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283372">
                  <a:extLst>
                    <a:ext uri="{9D8B030D-6E8A-4147-A177-3AD203B41FA5}">
                      <a16:colId xmlns:a16="http://schemas.microsoft.com/office/drawing/2014/main" val="1597524621"/>
                    </a:ext>
                  </a:extLst>
                </a:gridCol>
                <a:gridCol w="1191348">
                  <a:extLst>
                    <a:ext uri="{9D8B030D-6E8A-4147-A177-3AD203B41FA5}">
                      <a16:colId xmlns:a16="http://schemas.microsoft.com/office/drawing/2014/main" val="2357279986"/>
                    </a:ext>
                  </a:extLst>
                </a:gridCol>
                <a:gridCol w="1257563">
                  <a:extLst>
                    <a:ext uri="{9D8B030D-6E8A-4147-A177-3AD203B41FA5}">
                      <a16:colId xmlns:a16="http://schemas.microsoft.com/office/drawing/2014/main" val="3634585324"/>
                    </a:ext>
                  </a:extLst>
                </a:gridCol>
                <a:gridCol w="936997">
                  <a:extLst>
                    <a:ext uri="{9D8B030D-6E8A-4147-A177-3AD203B41FA5}">
                      <a16:colId xmlns:a16="http://schemas.microsoft.com/office/drawing/2014/main" val="2229535078"/>
                    </a:ext>
                  </a:extLst>
                </a:gridCol>
                <a:gridCol w="1238645">
                  <a:extLst>
                    <a:ext uri="{9D8B030D-6E8A-4147-A177-3AD203B41FA5}">
                      <a16:colId xmlns:a16="http://schemas.microsoft.com/office/drawing/2014/main" val="529968272"/>
                    </a:ext>
                  </a:extLst>
                </a:gridCol>
              </a:tblGrid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874971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541330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745800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0.931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0.533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50673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582602-797D-6C4A-7D48-49E336044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173980"/>
              </p:ext>
            </p:extLst>
          </p:nvPr>
        </p:nvGraphicFramePr>
        <p:xfrm>
          <a:off x="554424" y="2104151"/>
          <a:ext cx="6907925" cy="14784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283372">
                  <a:extLst>
                    <a:ext uri="{9D8B030D-6E8A-4147-A177-3AD203B41FA5}">
                      <a16:colId xmlns:a16="http://schemas.microsoft.com/office/drawing/2014/main" val="1597524621"/>
                    </a:ext>
                  </a:extLst>
                </a:gridCol>
                <a:gridCol w="1191348">
                  <a:extLst>
                    <a:ext uri="{9D8B030D-6E8A-4147-A177-3AD203B41FA5}">
                      <a16:colId xmlns:a16="http://schemas.microsoft.com/office/drawing/2014/main" val="2357279986"/>
                    </a:ext>
                  </a:extLst>
                </a:gridCol>
                <a:gridCol w="1257563">
                  <a:extLst>
                    <a:ext uri="{9D8B030D-6E8A-4147-A177-3AD203B41FA5}">
                      <a16:colId xmlns:a16="http://schemas.microsoft.com/office/drawing/2014/main" val="3634585324"/>
                    </a:ext>
                  </a:extLst>
                </a:gridCol>
                <a:gridCol w="936997">
                  <a:extLst>
                    <a:ext uri="{9D8B030D-6E8A-4147-A177-3AD203B41FA5}">
                      <a16:colId xmlns:a16="http://schemas.microsoft.com/office/drawing/2014/main" val="2229535078"/>
                    </a:ext>
                  </a:extLst>
                </a:gridCol>
                <a:gridCol w="1238645">
                  <a:extLst>
                    <a:ext uri="{9D8B030D-6E8A-4147-A177-3AD203B41FA5}">
                      <a16:colId xmlns:a16="http://schemas.microsoft.com/office/drawing/2014/main" val="529968272"/>
                    </a:ext>
                  </a:extLst>
                </a:gridCol>
              </a:tblGrid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874971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541330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745800"/>
                  </a:ext>
                </a:extLst>
              </a:tr>
              <a:tr h="3696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0.931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0.533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50673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6C08F30-0900-C5F2-D7F2-04E8A4F2CBD5}"/>
              </a:ext>
            </a:extLst>
          </p:cNvPr>
          <p:cNvSpPr txBox="1">
            <a:spLocks/>
          </p:cNvSpPr>
          <p:nvPr/>
        </p:nvSpPr>
        <p:spPr>
          <a:xfrm>
            <a:off x="554424" y="3996026"/>
            <a:ext cx="5577840" cy="4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Test Data Final Scores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C17434-4C86-831D-E1E8-4A2355BC924C}"/>
              </a:ext>
            </a:extLst>
          </p:cNvPr>
          <p:cNvSpPr txBox="1">
            <a:spLocks/>
          </p:cNvSpPr>
          <p:nvPr/>
        </p:nvSpPr>
        <p:spPr>
          <a:xfrm>
            <a:off x="554424" y="1701009"/>
            <a:ext cx="5577840" cy="4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Training Data Final Scores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643549-C1F9-2C1F-646A-ED7CA5EB6D7D}"/>
              </a:ext>
            </a:extLst>
          </p:cNvPr>
          <p:cNvSpPr txBox="1">
            <a:spLocks/>
          </p:cNvSpPr>
          <p:nvPr/>
        </p:nvSpPr>
        <p:spPr>
          <a:xfrm>
            <a:off x="7609490" y="2104151"/>
            <a:ext cx="4109544" cy="37854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/>
              <a:t>False Negatives are more harmful than False Positives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ROC AUC</a:t>
            </a:r>
            <a:r>
              <a:rPr lang="en-US" sz="2400" dirty="0"/>
              <a:t> &amp; </a:t>
            </a:r>
            <a:r>
              <a:rPr lang="en-US" sz="2400" dirty="0">
                <a:solidFill>
                  <a:schemeClr val="tx1"/>
                </a:solidFill>
              </a:rPr>
              <a:t>Recall</a:t>
            </a:r>
            <a:r>
              <a:rPr lang="en-US" sz="2400" dirty="0"/>
              <a:t> are most relevant metrics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Random Forest </a:t>
            </a:r>
            <a:r>
              <a:rPr lang="en-US" sz="2400" dirty="0"/>
              <a:t>outperforms other models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Initial overfitting resolved by hyperparameter tuning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57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8F4E-3E8C-1C05-DD15-B0D0E6D1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F9F5-21DA-6756-5E4A-0C42F7C4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828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/>
              <a:t>is the best model with the highest ROC AUC and Recall.</a:t>
            </a:r>
          </a:p>
          <a:p>
            <a:pPr lvl="1"/>
            <a:r>
              <a:rPr lang="en-US" dirty="0"/>
              <a:t>Test ROC AUC: 89.5% </a:t>
            </a:r>
          </a:p>
          <a:p>
            <a:pPr lvl="1"/>
            <a:r>
              <a:rPr lang="en-US" dirty="0"/>
              <a:t>Test Recall: 94.4%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Most </a:t>
            </a:r>
            <a:r>
              <a:rPr lang="en-US" dirty="0">
                <a:solidFill>
                  <a:schemeClr val="tx1"/>
                </a:solidFill>
              </a:rPr>
              <a:t>influential variables </a:t>
            </a:r>
            <a:r>
              <a:rPr lang="en-US" dirty="0"/>
              <a:t>in determining a Normal vs. Abnormal CTG:</a:t>
            </a:r>
          </a:p>
          <a:p>
            <a:pPr lvl="1"/>
            <a:r>
              <a:rPr lang="en-US" dirty="0"/>
              <a:t>FHR Histogram Mode</a:t>
            </a:r>
          </a:p>
          <a:p>
            <a:pPr lvl="1"/>
            <a:r>
              <a:rPr lang="en-US" dirty="0"/>
              <a:t>FHR Abnormal Short-Term Variability</a:t>
            </a:r>
          </a:p>
          <a:p>
            <a:pPr lvl="1"/>
            <a:r>
              <a:rPr lang="en-US" dirty="0"/>
              <a:t>FHR Percentage of Time with Abnormal Long-Term Variability</a:t>
            </a:r>
          </a:p>
          <a:p>
            <a:pPr lvl="1"/>
            <a:endParaRPr lang="en-US" dirty="0"/>
          </a:p>
          <a:p>
            <a:r>
              <a:rPr lang="en-US" dirty="0"/>
              <a:t>Recommend </a:t>
            </a:r>
            <a:r>
              <a:rPr lang="en-US" dirty="0">
                <a:solidFill>
                  <a:schemeClr val="tx1"/>
                </a:solidFill>
              </a:rPr>
              <a:t>increasing sample size </a:t>
            </a:r>
            <a:r>
              <a:rPr lang="en-US" dirty="0"/>
              <a:t>in future research due to large number of outliers.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7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44F3-CCB3-E297-4D9E-F27FF89B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A385A-3027-972A-2682-5C640AAE3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Ayres-de-Campos, D., </a:t>
            </a:r>
            <a:r>
              <a:rPr lang="en-US" sz="2000" dirty="0" err="1"/>
              <a:t>Bernardes</a:t>
            </a:r>
            <a:r>
              <a:rPr lang="en-US" sz="2000" dirty="0"/>
              <a:t>, J., Garrido, A., Marques-de-Sá, J., &amp; Pereira-</a:t>
            </a:r>
            <a:r>
              <a:rPr lang="en-US" sz="2000" dirty="0" err="1"/>
              <a:t>Leite</a:t>
            </a:r>
            <a:r>
              <a:rPr lang="en-US" sz="2000" dirty="0"/>
              <a:t>, L. (2000). </a:t>
            </a:r>
            <a:r>
              <a:rPr lang="en-US" sz="2000" dirty="0" err="1"/>
              <a:t>SisPorto</a:t>
            </a:r>
            <a:r>
              <a:rPr lang="en-US" sz="2000" dirty="0"/>
              <a:t> 2.0: A Program for Automated Analysis of </a:t>
            </a:r>
            <a:r>
              <a:rPr lang="en-US" sz="2000" dirty="0" err="1"/>
              <a:t>Cardiotocograms</a:t>
            </a:r>
            <a:r>
              <a:rPr lang="en-US" sz="2000" dirty="0"/>
              <a:t>. </a:t>
            </a:r>
            <a:r>
              <a:rPr lang="en-US" sz="2000" i="1" dirty="0"/>
              <a:t>The Journal of Maternal-Fetal Medicine</a:t>
            </a:r>
            <a:r>
              <a:rPr lang="en-US" sz="2000" dirty="0"/>
              <a:t>. 9(5), 311-318. </a:t>
            </a:r>
            <a:r>
              <a:rPr lang="en-US" sz="2000" dirty="0">
                <a:solidFill>
                  <a:schemeClr val="tx1"/>
                </a:solidFill>
              </a:rPr>
              <a:t>https://doi.org/10.1002/1520-6661(200009/10)9:5%3C311::AID-MFM12%3E3.0.CO;2-9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Potter, L. (2021, November 12). How to Read a CTG. </a:t>
            </a:r>
            <a:r>
              <a:rPr lang="en-US" sz="2000" i="1" dirty="0"/>
              <a:t>Geeky Medics</a:t>
            </a:r>
            <a:r>
              <a:rPr lang="en-US" sz="2000" dirty="0"/>
              <a:t>. </a:t>
            </a:r>
            <a:r>
              <a:rPr lang="en-US" sz="2000" dirty="0">
                <a:solidFill>
                  <a:schemeClr val="tx1"/>
                </a:solidFill>
              </a:rPr>
              <a:t>https://</a:t>
            </a:r>
            <a:r>
              <a:rPr lang="en-US" sz="2000" dirty="0" err="1">
                <a:solidFill>
                  <a:schemeClr val="tx1"/>
                </a:solidFill>
              </a:rPr>
              <a:t>geekymedics.com</a:t>
            </a:r>
            <a:r>
              <a:rPr lang="en-US" sz="2000" dirty="0">
                <a:solidFill>
                  <a:schemeClr val="tx1"/>
                </a:solidFill>
              </a:rPr>
              <a:t>/how-to-read-a-</a:t>
            </a:r>
            <a:r>
              <a:rPr lang="en-US" sz="2000" dirty="0" err="1">
                <a:solidFill>
                  <a:schemeClr val="tx1"/>
                </a:solidFill>
              </a:rPr>
              <a:t>ctg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Prior, L, &amp; Lees, C. (2019). Control and Monitoring of Fetal Growth. </a:t>
            </a:r>
            <a:r>
              <a:rPr lang="en-US" sz="2000" i="1" dirty="0"/>
              <a:t>Encyclopedia of Endocrine Diseases (Second Edition)</a:t>
            </a:r>
            <a:r>
              <a:rPr lang="en-US" sz="2000" dirty="0"/>
              <a:t>. </a:t>
            </a:r>
            <a:r>
              <a:rPr lang="en-US" sz="2000" dirty="0">
                <a:solidFill>
                  <a:schemeClr val="tx1"/>
                </a:solidFill>
              </a:rPr>
              <a:t>https://</a:t>
            </a:r>
            <a:r>
              <a:rPr lang="en-US" sz="2000" dirty="0" err="1">
                <a:solidFill>
                  <a:schemeClr val="tx1"/>
                </a:solidFill>
              </a:rPr>
              <a:t>www.sciencedirect.com</a:t>
            </a:r>
            <a:r>
              <a:rPr lang="en-US" sz="2000" dirty="0">
                <a:solidFill>
                  <a:schemeClr val="tx1"/>
                </a:solidFill>
              </a:rPr>
              <a:t>/topics/nursing-and-health-professions/cardiotocograph</a:t>
            </a:r>
          </a:p>
        </p:txBody>
      </p:sp>
    </p:spTree>
    <p:extLst>
      <p:ext uri="{BB962C8B-B14F-4D97-AF65-F5344CB8AC3E}">
        <p14:creationId xmlns:p14="http://schemas.microsoft.com/office/powerpoint/2010/main" val="408678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9E49-D342-8BE5-51BF-ACC68904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Cardiotocographs (CTGs)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3BF91B-BC7B-07B1-CEEE-1104F80CA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40371"/>
            <a:ext cx="10515600" cy="1175740"/>
          </a:xfrm>
        </p:spPr>
        <p:txBody>
          <a:bodyPr/>
          <a:lstStyle/>
          <a:p>
            <a:r>
              <a:rPr lang="en-US" dirty="0"/>
              <a:t>Monitor fetal heart rate &amp; uterine contractions</a:t>
            </a:r>
          </a:p>
          <a:p>
            <a:r>
              <a:rPr lang="en-US" dirty="0"/>
              <a:t>Cost-effective way to help </a:t>
            </a:r>
            <a:r>
              <a:rPr lang="en-US" dirty="0">
                <a:solidFill>
                  <a:schemeClr val="tx1"/>
                </a:solidFill>
              </a:rPr>
              <a:t>reduce fetal mortality</a:t>
            </a:r>
          </a:p>
        </p:txBody>
      </p:sp>
      <p:pic>
        <p:nvPicPr>
          <p:cNvPr id="5" name="Picture 1" descr="How to Read a CTG | CTG Interpretation | Geeky Medics">
            <a:extLst>
              <a:ext uri="{FF2B5EF4-FFF2-40B4-BE49-F238E27FC236}">
                <a16:creationId xmlns:a16="http://schemas.microsoft.com/office/drawing/2014/main" id="{BC6F466F-E3E0-A3FE-E8E6-776A87B4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513" y="1642147"/>
            <a:ext cx="5304974" cy="29897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8EB52F-74F0-8551-EE5D-712FC89E82FD}"/>
              </a:ext>
            </a:extLst>
          </p:cNvPr>
          <p:cNvSpPr txBox="1"/>
          <p:nvPr/>
        </p:nvSpPr>
        <p:spPr>
          <a:xfrm>
            <a:off x="6399829" y="4631891"/>
            <a:ext cx="2348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How to Read a CTG</a:t>
            </a:r>
            <a:endParaRPr lang="en-US" dirty="0">
              <a:solidFill>
                <a:schemeClr val="tx2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98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6B6B3-CE34-310A-D3EE-8A896CD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CTG Pros &amp; Cons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FC2D9E-0384-D023-0895-FA55E2407A30}"/>
              </a:ext>
            </a:extLst>
          </p:cNvPr>
          <p:cNvSpPr/>
          <p:nvPr/>
        </p:nvSpPr>
        <p:spPr>
          <a:xfrm>
            <a:off x="6214661" y="1861852"/>
            <a:ext cx="5018872" cy="3481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B3841B-70BA-7AA4-2360-9676DDC732E8}"/>
              </a:ext>
            </a:extLst>
          </p:cNvPr>
          <p:cNvSpPr/>
          <p:nvPr/>
        </p:nvSpPr>
        <p:spPr>
          <a:xfrm>
            <a:off x="958467" y="1861851"/>
            <a:ext cx="4897686" cy="3481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56E01D-1A1F-FC90-5E0F-93E29673B67A}"/>
              </a:ext>
            </a:extLst>
          </p:cNvPr>
          <p:cNvSpPr txBox="1">
            <a:spLocks/>
          </p:cNvSpPr>
          <p:nvPr/>
        </p:nvSpPr>
        <p:spPr>
          <a:xfrm>
            <a:off x="1079653" y="3371439"/>
            <a:ext cx="4655315" cy="18892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/>
              <a:t>Detect fetal compromise</a:t>
            </a:r>
          </a:p>
          <a:p>
            <a:pPr>
              <a:spcAft>
                <a:spcPts val="600"/>
              </a:spcAft>
            </a:pPr>
            <a:r>
              <a:rPr lang="en-US" sz="2800"/>
              <a:t>Allow mothers to seek early treatment</a:t>
            </a:r>
            <a:endParaRPr lang="en-US" sz="28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81DA2C3-5F88-842E-3147-C16531A9935E}"/>
              </a:ext>
            </a:extLst>
          </p:cNvPr>
          <p:cNvSpPr txBox="1">
            <a:spLocks/>
          </p:cNvSpPr>
          <p:nvPr/>
        </p:nvSpPr>
        <p:spPr>
          <a:xfrm>
            <a:off x="6334699" y="3371439"/>
            <a:ext cx="4656463" cy="188920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/>
              <a:t>Require specific training for interpretation</a:t>
            </a:r>
          </a:p>
          <a:p>
            <a:pPr>
              <a:spcAft>
                <a:spcPts val="600"/>
              </a:spcAft>
            </a:pPr>
            <a:r>
              <a:rPr lang="en-US" sz="2800"/>
              <a:t>Same test interpreted differently based on reviewer</a:t>
            </a:r>
          </a:p>
          <a:p>
            <a:endParaRPr lang="en-US" sz="2800"/>
          </a:p>
          <a:p>
            <a:endParaRPr lang="en-US" sz="2800" dirty="0"/>
          </a:p>
        </p:txBody>
      </p: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96568C76-488D-DB4C-C594-62BC57E69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0110" y="2175725"/>
            <a:ext cx="914400" cy="91440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E76F9083-23CD-049D-A49C-84A7487D5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6304" y="2175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AA92-1BA5-E4FF-90F3-71F36CE5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657FB4-4223-A904-D543-F7D74AF68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5877"/>
            <a:ext cx="10515600" cy="3871085"/>
          </a:xfrm>
        </p:spPr>
        <p:txBody>
          <a:bodyPr anchor="ctr"/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3600" dirty="0"/>
              <a:t>How do Random Forest, Logistic Regression,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3600" dirty="0"/>
              <a:t>and K-Nearest Neighbors compare in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3600" dirty="0"/>
              <a:t>predicting a </a:t>
            </a:r>
            <a:r>
              <a:rPr lang="en-US" sz="3600" dirty="0">
                <a:solidFill>
                  <a:schemeClr val="tx1"/>
                </a:solidFill>
              </a:rPr>
              <a:t>normal vs. abnormal CTG 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3600" dirty="0"/>
              <a:t>given test metrics?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4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3AF8-F638-3D80-A74A-646C7B76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CTG Dataset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086AA6-9BAE-7276-AD05-B46F929E47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824538"/>
              </p:ext>
            </p:extLst>
          </p:nvPr>
        </p:nvGraphicFramePr>
        <p:xfrm>
          <a:off x="1434550" y="2471667"/>
          <a:ext cx="4823207" cy="326687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823207">
                  <a:extLst>
                    <a:ext uri="{9D8B030D-6E8A-4147-A177-3AD203B41FA5}">
                      <a16:colId xmlns:a16="http://schemas.microsoft.com/office/drawing/2014/main" val="2807880480"/>
                    </a:ext>
                  </a:extLst>
                </a:gridCol>
              </a:tblGrid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Numeric Input Feature Categories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453025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Uterine Contractions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179269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Fetal Movements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94720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Fetal Heart Rate (FHR) Baseline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887298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FHR Accelerations &amp; Decelerations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237092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FHR Short- &amp; Long-Term Variability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53337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FHR Histogram Descriptive Statistics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40422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5A2880-C20D-01A5-505D-793D789DB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657463"/>
              </p:ext>
            </p:extLst>
          </p:nvPr>
        </p:nvGraphicFramePr>
        <p:xfrm>
          <a:off x="6841436" y="2471667"/>
          <a:ext cx="3492637" cy="140009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492637">
                  <a:extLst>
                    <a:ext uri="{9D8B030D-6E8A-4147-A177-3AD203B41FA5}">
                      <a16:colId xmlns:a16="http://schemas.microsoft.com/office/drawing/2014/main" val="2227265120"/>
                    </a:ext>
                  </a:extLst>
                </a:gridCol>
              </a:tblGrid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Output Class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017873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Normal (Class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18001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Abnormal (Class 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1227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52DC2E-6AAF-D583-BBED-61215E3D5EA7}"/>
              </a:ext>
            </a:extLst>
          </p:cNvPr>
          <p:cNvSpPr txBox="1"/>
          <p:nvPr/>
        </p:nvSpPr>
        <p:spPr>
          <a:xfrm>
            <a:off x="6841436" y="4065350"/>
            <a:ext cx="3492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CTG reading classification by three expert obstetricians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8D51B-ADAE-FF13-6498-8448D55D490A}"/>
              </a:ext>
            </a:extLst>
          </p:cNvPr>
          <p:cNvSpPr txBox="1"/>
          <p:nvPr/>
        </p:nvSpPr>
        <p:spPr>
          <a:xfrm>
            <a:off x="1225828" y="1690688"/>
            <a:ext cx="939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2,126 </a:t>
            </a:r>
            <a:r>
              <a:rPr lang="en-US" sz="28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CTG Records  ❖</a:t>
            </a:r>
            <a:r>
              <a:rPr lang="en-US" sz="2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  21 </a:t>
            </a:r>
            <a:r>
              <a:rPr lang="en-US" sz="28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Numeric Input Features</a:t>
            </a:r>
          </a:p>
        </p:txBody>
      </p:sp>
    </p:spTree>
    <p:extLst>
      <p:ext uri="{BB962C8B-B14F-4D97-AF65-F5344CB8AC3E}">
        <p14:creationId xmlns:p14="http://schemas.microsoft.com/office/powerpoint/2010/main" val="309555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C58F-9304-099C-0D69-FACD1D60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1D62C2C-4166-7170-B41F-BB0F764E2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394" y="2002668"/>
            <a:ext cx="5632176" cy="3632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376F809-8A81-1FC1-77BE-4E0A52352DB0}"/>
              </a:ext>
            </a:extLst>
          </p:cNvPr>
          <p:cNvSpPr txBox="1">
            <a:spLocks/>
          </p:cNvSpPr>
          <p:nvPr/>
        </p:nvSpPr>
        <p:spPr>
          <a:xfrm>
            <a:off x="6107429" y="2466215"/>
            <a:ext cx="5632175" cy="299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800" dirty="0"/>
              <a:t>Imbalanced Output Classes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False Negatives are more harmful than False Positives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ROC Area Under Curve &amp; Recall are better measures than Accuracy</a:t>
            </a:r>
          </a:p>
        </p:txBody>
      </p:sp>
    </p:spTree>
    <p:extLst>
      <p:ext uri="{BB962C8B-B14F-4D97-AF65-F5344CB8AC3E}">
        <p14:creationId xmlns:p14="http://schemas.microsoft.com/office/powerpoint/2010/main" val="400023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0009-DD04-FFDD-4FFB-28639C3A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E81DAB-3A2A-FFCE-6F1C-6B570FF82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801"/>
            <a:ext cx="4177751" cy="3459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 missing values</a:t>
            </a:r>
          </a:p>
          <a:p>
            <a:pPr>
              <a:spcAft>
                <a:spcPts val="600"/>
              </a:spcAft>
            </a:pPr>
            <a:r>
              <a:rPr lang="en-US" dirty="0"/>
              <a:t>Several features with many outliers</a:t>
            </a:r>
          </a:p>
          <a:p>
            <a:pPr>
              <a:spcAft>
                <a:spcPts val="600"/>
              </a:spcAft>
            </a:pPr>
            <a:r>
              <a:rPr lang="en-US" dirty="0"/>
              <a:t>Outliers removed </a:t>
            </a:r>
          </a:p>
          <a:p>
            <a:pPr lvl="1"/>
            <a:r>
              <a:rPr lang="en-US" sz="2400" dirty="0"/>
              <a:t>Below Q1 – 1.5 × IQR</a:t>
            </a:r>
          </a:p>
          <a:p>
            <a:pPr lvl="1"/>
            <a:r>
              <a:rPr lang="en-US" sz="2400" dirty="0"/>
              <a:t>Above Q3 +1.5 × IQR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68C967D-E538-6FCC-70EE-4612E455D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084" y="1724556"/>
            <a:ext cx="5887181" cy="3555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660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BD86-8629-FE90-B2F7-31D3F3F6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B7D03-A15A-E8E9-5454-4437271BB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1456" b="-372"/>
          <a:stretch/>
        </p:blipFill>
        <p:spPr>
          <a:xfrm>
            <a:off x="512383" y="1564568"/>
            <a:ext cx="5835869" cy="4933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223919-86E7-21BF-C83A-4A0093F22EBF}"/>
              </a:ext>
            </a:extLst>
          </p:cNvPr>
          <p:cNvSpPr txBox="1">
            <a:spLocks/>
          </p:cNvSpPr>
          <p:nvPr/>
        </p:nvSpPr>
        <p:spPr>
          <a:xfrm>
            <a:off x="6526925" y="2585545"/>
            <a:ext cx="5370786" cy="2722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dirty="0"/>
              <a:t>Highly correlated features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Principal Component Analysis used to extract seven features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Cumulative explained variance: </a:t>
            </a:r>
            <a:r>
              <a:rPr lang="en-US" sz="2800" dirty="0">
                <a:solidFill>
                  <a:schemeClr val="tx1"/>
                </a:solidFill>
              </a:rPr>
              <a:t>99.2%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0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F8A3-3654-858F-E06B-40EDB4FE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Scaling &amp;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6452-49C4-A028-E642-AA3250CD9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248"/>
            <a:ext cx="4885267" cy="3391430"/>
          </a:xfrm>
        </p:spPr>
        <p:txBody>
          <a:bodyPr/>
          <a:lstStyle/>
          <a:p>
            <a:r>
              <a:rPr lang="en-US" sz="2800" dirty="0"/>
              <a:t>Min-max normalization used to maintain original variance</a:t>
            </a:r>
          </a:p>
          <a:p>
            <a:endParaRPr lang="en-US" sz="2800" dirty="0"/>
          </a:p>
          <a:p>
            <a:r>
              <a:rPr lang="en-US" sz="2800" dirty="0"/>
              <a:t>Observations randomly split between Train (70%) and Test (30%)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D28F066-5065-0D5F-0D6B-42983046D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0070014"/>
              </p:ext>
            </p:extLst>
          </p:nvPr>
        </p:nvGraphicFramePr>
        <p:xfrm>
          <a:off x="5927598" y="1801175"/>
          <a:ext cx="5169707" cy="4078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834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">
      <a:dk1>
        <a:srgbClr val="003B6D"/>
      </a:dk1>
      <a:lt1>
        <a:srgbClr val="FFFFFF"/>
      </a:lt1>
      <a:dk2>
        <a:srgbClr val="676767"/>
      </a:dk2>
      <a:lt2>
        <a:srgbClr val="EBEDF3"/>
      </a:lt2>
      <a:accent1>
        <a:srgbClr val="6699CC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" id="{79EF8120-0DE6-7149-8D21-6E28F67E2F55}" vid="{80B370E6-925B-1E4C-9BDB-B28FB62A0D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627</Words>
  <Application>Microsoft Macintosh PowerPoint</Application>
  <PresentationFormat>Widescreen</PresentationFormat>
  <Paragraphs>169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SF Pro Display</vt:lpstr>
      <vt:lpstr>Office Theme</vt:lpstr>
      <vt:lpstr>Fetal Cardiotocograph (CTG) Classification</vt:lpstr>
      <vt:lpstr>Cardiotocographs (CTGs)</vt:lpstr>
      <vt:lpstr>CTG Pros &amp; Cons</vt:lpstr>
      <vt:lpstr>Research Question</vt:lpstr>
      <vt:lpstr>CTG Dataset</vt:lpstr>
      <vt:lpstr>Exploratory Data Analysis</vt:lpstr>
      <vt:lpstr>Exploratory Data Analysis</vt:lpstr>
      <vt:lpstr>Exploratory Data Analysis</vt:lpstr>
      <vt:lpstr>Data Scaling &amp; Splitting</vt:lpstr>
      <vt:lpstr>Model Building &amp; Optimization</vt:lpstr>
      <vt:lpstr>Model Building &amp; Optimization</vt:lpstr>
      <vt:lpstr>Model Building &amp; Optimization</vt:lpstr>
      <vt:lpstr>Model Comparison</vt:lpstr>
      <vt:lpstr>Discussion &amp; Lessons Learned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Kathrine Stadelman</dc:creator>
  <cp:lastModifiedBy>Kathrine Stadelman</cp:lastModifiedBy>
  <cp:revision>12</cp:revision>
  <dcterms:created xsi:type="dcterms:W3CDTF">2023-03-04T21:18:45Z</dcterms:created>
  <dcterms:modified xsi:type="dcterms:W3CDTF">2023-03-05T04:15:34Z</dcterms:modified>
</cp:coreProperties>
</file>